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1" r:id="rId5"/>
    <p:sldId id="265" r:id="rId6"/>
    <p:sldId id="276" r:id="rId7"/>
    <p:sldId id="275" r:id="rId8"/>
    <p:sldId id="280" r:id="rId9"/>
    <p:sldId id="266" r:id="rId10"/>
    <p:sldId id="271" r:id="rId11"/>
    <p:sldId id="272" r:id="rId12"/>
    <p:sldId id="262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78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7" autoAdjust="0"/>
    <p:restoredTop sz="86161" autoAdjust="0"/>
  </p:normalViewPr>
  <p:slideViewPr>
    <p:cSldViewPr>
      <p:cViewPr varScale="1">
        <p:scale>
          <a:sx n="116" d="100"/>
          <a:sy n="116" d="100"/>
        </p:scale>
        <p:origin x="4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48C3332-00B2-4E80-BA68-812E555AAEFD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B032C16-71CF-4433-98E0-785B5D474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3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1557-DD34-43AE-A51F-E6F54261BA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11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8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8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8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7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92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75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01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29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81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9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8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61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21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96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31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694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8038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21557-DD34-43AE-A51F-E6F54261BA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0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5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52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3"/>
          </p:nvPr>
        </p:nvSpPr>
        <p:spPr>
          <a:xfrm>
            <a:off x="1204913" y="704850"/>
            <a:ext cx="4692650" cy="3519488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3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2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24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43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69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9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24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1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96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4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165776-98B4-4473-B360-AAF3775BADE4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5AE75C-92D7-4E7C-A2CB-15A7C8EE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5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mavis@myinnerharmony.com" TargetMode="External"/><Relationship Id="rId4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58"/>
          <p:cNvSpPr txBox="1"/>
          <p:nvPr/>
        </p:nvSpPr>
        <p:spPr>
          <a:xfrm>
            <a:off x="2743200" y="57151"/>
            <a:ext cx="8605155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6000" b="1" dirty="0">
                <a:solidFill>
                  <a:srgbClr val="6A813D"/>
                </a:solidFill>
                <a:latin typeface="Calibri"/>
                <a:ea typeface="Calibri"/>
                <a:cs typeface="Calibri"/>
                <a:sym typeface="Calibri"/>
              </a:rPr>
              <a:t>A Green New Deal</a:t>
            </a:r>
            <a:endParaRPr lang="en-US" sz="5400" b="1" i="0" u="none" strike="noStrike" cap="none" baseline="-25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http://greenalphaadvisors.com/wp-content/uploads/2014/04/SC-Logo_Horiz-Web-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1"/>
            <a:ext cx="2086928" cy="762000"/>
          </a:xfrm>
          <a:prstGeom prst="rect">
            <a:avLst/>
          </a:prstGeom>
          <a:noFill/>
        </p:spPr>
      </p:pic>
      <p:pic>
        <p:nvPicPr>
          <p:cNvPr id="1026" name="Picture 2" descr="https://www.commondreams.org/sites/default/files/users/user20/green_new_deal_2.jpg">
            <a:extLst>
              <a:ext uri="{FF2B5EF4-FFF2-40B4-BE49-F238E27FC236}">
                <a16:creationId xmlns="" xmlns:a16="http://schemas.microsoft.com/office/drawing/2014/main" id="{D4427381-3E73-4729-AAE2-BE84C9E6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" y="2095500"/>
            <a:ext cx="9096375" cy="47625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3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Weatherize America</a:t>
            </a: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8194" name="Picture 2" descr="https://s3.amazonaws.com/greenbuildingadvisor.s3.tauntoncloud.com/app/uploads/2018/08/08013033/Weatherization%20-%20WAPTAC-main-700x1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565"/>
            <a:ext cx="4191000" cy="631643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dn.americanprogress.org/wp-content/uploads/2011/09/07090000/construction_onp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4953000" cy="292308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aecoop.org/sites/aecoop/files/images/eScore_Inspection_Duct_05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r="26450"/>
          <a:stretch/>
        </p:blipFill>
        <p:spPr bwMode="auto">
          <a:xfrm>
            <a:off x="4191000" y="3456483"/>
            <a:ext cx="4953000" cy="34015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Clean manufacturing revolution</a:t>
            </a: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9222" name="Picture 6" descr="https://cms.qz.com/wp-content/uploads/2018/03/us-auto-workers-e1519930279759.jpg?quality=75&amp;strip=all&amp;w=410&amp;h=2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88" y="609600"/>
            <a:ext cx="6361813" cy="356882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2"/>
          <a:stretch/>
        </p:blipFill>
        <p:spPr>
          <a:xfrm>
            <a:off x="0" y="4178422"/>
            <a:ext cx="9125734" cy="26753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8" name="Picture 4" descr="Image result for woman steel manufactur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2"/>
          <a:stretch/>
        </p:blipFill>
        <p:spPr bwMode="auto">
          <a:xfrm>
            <a:off x="0" y="609600"/>
            <a:ext cx="4309172" cy="356882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Green brigades</a:t>
            </a: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2052" name="Picture 4" descr="Image result for planting trees worker fores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" r="13143" b="10697"/>
          <a:stretch/>
        </p:blipFill>
        <p:spPr bwMode="auto">
          <a:xfrm>
            <a:off x="3581400" y="3073246"/>
            <a:ext cx="5562600" cy="378475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orkers clean up superfun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84200"/>
            <a:ext cx="4991622" cy="30504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www.esa.org/esablog/wp-content/uploads/2018/08/30167801_10156248876817456_5879551622980989955_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/>
          <a:stretch/>
        </p:blipFill>
        <p:spPr bwMode="auto">
          <a:xfrm>
            <a:off x="4281732" y="584200"/>
            <a:ext cx="4837216" cy="302161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restore wetlands work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656"/>
            <a:ext cx="4281732" cy="321129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Building Blocks for a Green New Deal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9" y="3124200"/>
            <a:ext cx="7098562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49"/>
            <a:ext cx="5644410" cy="3185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10" y="567149"/>
            <a:ext cx="3477178" cy="3477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851120"/>
            <a:ext cx="6934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100% Clean Economy Act 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of 2019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Driving America Forward Act H.R. 2256/S.1094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387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100% Clean Economy Act of 2019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9" y="3124200"/>
            <a:ext cx="7098562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49"/>
            <a:ext cx="5644410" cy="318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542" y="936453"/>
            <a:ext cx="7142257" cy="563231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Set a National Goal to Achieve a 100% Clean Economy by 2050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Net-zero climate pollution across the U.S. Economy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Replace carbon-polluting energy with wind, solar, and other clean sources of energy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Across all sectors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Making no more pollution than we can remove</a:t>
            </a:r>
          </a:p>
        </p:txBody>
      </p:sp>
    </p:spTree>
    <p:extLst>
      <p:ext uri="{BB962C8B-B14F-4D97-AF65-F5344CB8AC3E}">
        <p14:creationId xmlns:p14="http://schemas.microsoft.com/office/powerpoint/2010/main" val="20217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100% Clean Economy Act of 2019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9" y="3124200"/>
            <a:ext cx="7098562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49"/>
            <a:ext cx="5644410" cy="318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65280"/>
            <a:ext cx="6934200" cy="3416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Immediate Action Using Existing </a:t>
            </a:r>
            <a:r>
              <a:rPr lang="en-US" sz="3600" b="1" dirty="0" smtClean="0"/>
              <a:t>Authorities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Regulations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Incentives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Research and Development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Technology-neutral</a:t>
            </a:r>
          </a:p>
        </p:txBody>
      </p:sp>
    </p:spTree>
    <p:extLst>
      <p:ext uri="{BB962C8B-B14F-4D97-AF65-F5344CB8AC3E}">
        <p14:creationId xmlns:p14="http://schemas.microsoft.com/office/powerpoint/2010/main" val="25271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100% Clean Economy Act of 2019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9" y="3124200"/>
            <a:ext cx="7098562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49"/>
            <a:ext cx="5644410" cy="318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371600"/>
            <a:ext cx="6934200" cy="452431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Immediate Action Using Existing </a:t>
            </a:r>
            <a:r>
              <a:rPr lang="en-US" sz="3600" b="1" dirty="0" smtClean="0"/>
              <a:t>Authorities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Make vehicles more efficient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Cut methane emissions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Increase energy efficiency standards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Clean procurement inside government agencies</a:t>
            </a:r>
          </a:p>
        </p:txBody>
      </p:sp>
    </p:spTree>
    <p:extLst>
      <p:ext uri="{BB962C8B-B14F-4D97-AF65-F5344CB8AC3E}">
        <p14:creationId xmlns:p14="http://schemas.microsoft.com/office/powerpoint/2010/main" val="24195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100% Clean Economy Act of 2019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9" y="3124200"/>
            <a:ext cx="7098562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49"/>
            <a:ext cx="5644410" cy="318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371600"/>
            <a:ext cx="6934200" cy="50783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Guiding Principles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Improve health, resilience, and environmental outcomes for all, especially the most vulnerable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Consumers, small businesses, rural communities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Job creation, transitional programs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for climate impacts</a:t>
            </a:r>
          </a:p>
        </p:txBody>
      </p:sp>
    </p:spTree>
    <p:extLst>
      <p:ext uri="{BB962C8B-B14F-4D97-AF65-F5344CB8AC3E}">
        <p14:creationId xmlns:p14="http://schemas.microsoft.com/office/powerpoint/2010/main" val="40408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100% Clean Economy Act of 2019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9" y="3124200"/>
            <a:ext cx="7098562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49"/>
            <a:ext cx="5644410" cy="318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371600"/>
            <a:ext cx="6934200" cy="452431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Accountability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EPA to evaluate all agency plans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Make recommendations if needed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Report every year about progress toward net-zero by 2050</a:t>
            </a:r>
          </a:p>
          <a:p>
            <a:pPr lvl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0457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100% Clean Economy Act of 2019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39" y="3124200"/>
            <a:ext cx="7098562" cy="373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149"/>
            <a:ext cx="5644410" cy="3185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371600"/>
            <a:ext cx="6934200" cy="507831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Advisory Committee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Public and Expert Input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Broad range of stakeholders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Non-governmental authorities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Complement Green New Deal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Same net-zero by 2050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Environmental justice goals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Needs interim goals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Should be introduced this fall</a:t>
            </a:r>
          </a:p>
        </p:txBody>
      </p:sp>
    </p:spTree>
    <p:extLst>
      <p:ext uri="{BB962C8B-B14F-4D97-AF65-F5344CB8AC3E}">
        <p14:creationId xmlns:p14="http://schemas.microsoft.com/office/powerpoint/2010/main" val="33146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3: Three pillars of a Green New Deal</a:t>
            </a: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1028" name="Picture 4" descr="https://pvbuzzdotcom-pye2jgr8xfxavmd.netdna-ssl.com/wp-content/uploads/2018/01/Woman-installing-solar-panel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5"/>
          <a:stretch/>
        </p:blipFill>
        <p:spPr bwMode="auto">
          <a:xfrm>
            <a:off x="0" y="3126377"/>
            <a:ext cx="4838700" cy="3733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docs.google.com/a/sierraclub.org/drawings/d/s4sKaNf25aTbmhNxLvk79cQ/image?w=672&amp;h=394&amp;rev=282&amp;ac=1&amp;parent=1nl3P7qM9vABcbOFQDO3MFZxcMbujuBfqs86DvueVUOc"/>
          <p:cNvSpPr>
            <a:spLocks noChangeAspect="1" noChangeArrowheads="1"/>
          </p:cNvSpPr>
          <p:nvPr/>
        </p:nvSpPr>
        <p:spPr bwMode="auto">
          <a:xfrm>
            <a:off x="130175" y="-1570038"/>
            <a:ext cx="64008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docs.google.com/a/sierraclub.org/drawings/d/s4sKaNf25aTbmhNxLvk79cQ/image?w=672&amp;h=394&amp;rev=282&amp;ac=1&amp;parent=1nl3P7qM9vABcbOFQDO3MFZxcMbujuBfqs86DvueVUOc"/>
          <p:cNvSpPr>
            <a:spLocks noChangeAspect="1" noChangeArrowheads="1"/>
          </p:cNvSpPr>
          <p:nvPr/>
        </p:nvSpPr>
        <p:spPr bwMode="auto">
          <a:xfrm>
            <a:off x="282575" y="-1417638"/>
            <a:ext cx="64008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26378"/>
            <a:ext cx="3811272" cy="37381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43EB5E-508D-435D-B3B8-082397B0B3C0}"/>
              </a:ext>
            </a:extLst>
          </p:cNvPr>
          <p:cNvSpPr txBox="1"/>
          <p:nvPr/>
        </p:nvSpPr>
        <p:spPr>
          <a:xfrm>
            <a:off x="1397953" y="1021140"/>
            <a:ext cx="6348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Tackling the climate crisis and toxic pollution</a:t>
            </a:r>
            <a:br>
              <a:rPr lang="en-US" sz="2400" dirty="0"/>
            </a:br>
            <a:endParaRPr lang="en-US" sz="1200" dirty="0"/>
          </a:p>
          <a:p>
            <a:pPr marL="342900" indent="-342900">
              <a:buAutoNum type="arabicPeriod"/>
            </a:pPr>
            <a:r>
              <a:rPr lang="en-US" sz="2400" dirty="0"/>
              <a:t>Creating good, high-paying jobs</a:t>
            </a:r>
            <a:br>
              <a:rPr lang="en-US" sz="2400" dirty="0"/>
            </a:br>
            <a:endParaRPr lang="en-US" sz="1200" dirty="0"/>
          </a:p>
          <a:p>
            <a:pPr marL="342900" indent="-342900">
              <a:buAutoNum type="arabicPeriod"/>
            </a:pPr>
            <a:r>
              <a:rPr lang="en-US" sz="2400" dirty="0"/>
              <a:t>Fighting racial, economic, and gender inequity</a:t>
            </a:r>
          </a:p>
        </p:txBody>
      </p:sp>
      <p:pic>
        <p:nvPicPr>
          <p:cNvPr id="11" name="Picture 2" descr="https://s3.amazonaws.com/greenbuildingadvisor.s3.tauntoncloud.com/app/uploads/2018/08/08013033/Weatherization%20-%20WAPTAC-main-700x1055.jpg">
            <a:extLst>
              <a:ext uri="{FF2B5EF4-FFF2-40B4-BE49-F238E27FC236}">
                <a16:creationId xmlns="" xmlns:a16="http://schemas.microsoft.com/office/drawing/2014/main" id="{0161E19A-7C89-4A3F-A1DB-1E6085030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12098" r="29762" b="28720"/>
          <a:stretch/>
        </p:blipFill>
        <p:spPr bwMode="auto">
          <a:xfrm>
            <a:off x="6505210" y="3126377"/>
            <a:ext cx="2638790" cy="373815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5200" cy="3505200"/>
          </a:xfrm>
          <a:prstGeom prst="rect">
            <a:avLst/>
          </a:prstGeom>
        </p:spPr>
      </p:pic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Driving America Forward Act H.R. 2256/S.1094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84200"/>
            <a:ext cx="42672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529" y="3555692"/>
            <a:ext cx="69342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Transportation is the largest source of pollution.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We need more green cars on our roads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Bolster the EV tax credit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04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5200" cy="3505200"/>
          </a:xfrm>
          <a:prstGeom prst="rect">
            <a:avLst/>
          </a:prstGeom>
        </p:spPr>
      </p:pic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Driving America Forward Act H.R. 2256/S.1094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84200"/>
            <a:ext cx="42672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276600"/>
            <a:ext cx="6934200" cy="3970318"/>
          </a:xfrm>
          <a:prstGeom prst="rect">
            <a:avLst/>
          </a:prstGeom>
          <a:solidFill>
            <a:srgbClr val="FFFFFF">
              <a:alpha val="94118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Provides consumers with a $7000 Tax credit when they purchase an electric vehicle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Expand existing EV tax credit for 200,000 EVs per automaker to 600,000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225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5200" cy="3505200"/>
          </a:xfrm>
          <a:prstGeom prst="rect">
            <a:avLst/>
          </a:prstGeom>
        </p:spPr>
      </p:pic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Driving America Forward Act H.R. 2256/S.1094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84200"/>
            <a:ext cx="4267200" cy="284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276600"/>
            <a:ext cx="8077200" cy="2862322"/>
          </a:xfrm>
          <a:prstGeom prst="rect">
            <a:avLst/>
          </a:prstGeom>
          <a:solidFill>
            <a:srgbClr val="FFFFFF">
              <a:alpha val="94118"/>
            </a:srgb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Benefits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Helps working families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Reduce Green House Gases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Create American Jobs (not sure)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Save Consumers Money</a:t>
            </a:r>
          </a:p>
        </p:txBody>
      </p:sp>
    </p:spTree>
    <p:extLst>
      <p:ext uri="{BB962C8B-B14F-4D97-AF65-F5344CB8AC3E}">
        <p14:creationId xmlns:p14="http://schemas.microsoft.com/office/powerpoint/2010/main" val="30890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Next Steps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2" t="13710" r="14153" b="1539"/>
          <a:stretch/>
        </p:blipFill>
        <p:spPr>
          <a:xfrm>
            <a:off x="2438400" y="584200"/>
            <a:ext cx="4000500" cy="3726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976418"/>
            <a:ext cx="7315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It’s time to lobby your congressman or congresswoman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Introduce them to these bills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Get their feedback</a:t>
            </a:r>
          </a:p>
        </p:txBody>
      </p:sp>
    </p:spTree>
    <p:extLst>
      <p:ext uri="{BB962C8B-B14F-4D97-AF65-F5344CB8AC3E}">
        <p14:creationId xmlns:p14="http://schemas.microsoft.com/office/powerpoint/2010/main" val="29898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It’s Time!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798"/>
            <a:ext cx="9134752" cy="4467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403" y="5212140"/>
            <a:ext cx="8787194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are laying the groundwork for the most important fight of our lives.  And we can start today!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90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It’s Time!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798"/>
            <a:ext cx="9134752" cy="4467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403" y="4267200"/>
            <a:ext cx="8787194" cy="25545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 more information or for help with lobbying your congressman or congresswoman, please contact me.</a:t>
            </a:r>
          </a:p>
          <a:p>
            <a:pPr algn="ctr"/>
            <a:r>
              <a:rPr lang="en-US" sz="3200" dirty="0" smtClean="0"/>
              <a:t>Mavis Bates</a:t>
            </a:r>
          </a:p>
          <a:p>
            <a:pPr algn="ctr"/>
            <a:r>
              <a:rPr lang="en-US" sz="3200" dirty="0" smtClean="0">
                <a:hlinkClick r:id="rId5"/>
              </a:rPr>
              <a:t>mavis@myinnerharmony.com</a:t>
            </a:r>
            <a:endParaRPr lang="en-US" sz="3200" dirty="0" smtClean="0"/>
          </a:p>
          <a:p>
            <a:pPr algn="ctr"/>
            <a:r>
              <a:rPr lang="en-US" sz="3200" dirty="0" smtClean="0"/>
              <a:t>630-605-9244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7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58"/>
          <p:cNvSpPr txBox="1"/>
          <p:nvPr/>
        </p:nvSpPr>
        <p:spPr>
          <a:xfrm>
            <a:off x="3048000" y="914400"/>
            <a:ext cx="8605155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ts val="4200"/>
              </a:lnSpc>
              <a:spcBef>
                <a:spcPts val="0"/>
              </a:spcBef>
              <a:spcAft>
                <a:spcPts val="240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6000" b="1" dirty="0">
                <a:solidFill>
                  <a:srgbClr val="6A813D"/>
                </a:solidFill>
                <a:latin typeface="Calibri"/>
                <a:ea typeface="Calibri"/>
                <a:cs typeface="Calibri"/>
                <a:sym typeface="Calibri"/>
              </a:rPr>
              <a:t>A Green New Deal</a:t>
            </a:r>
            <a:endParaRPr lang="en-US" sz="5400" b="1" i="0" u="none" strike="noStrike" cap="none" baseline="-25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http://greenalphaadvisors.com/wp-content/uploads/2014/04/SC-Logo_Horiz-Web-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1"/>
            <a:ext cx="2086928" cy="762000"/>
          </a:xfrm>
          <a:prstGeom prst="rect">
            <a:avLst/>
          </a:prstGeom>
          <a:noFill/>
        </p:spPr>
      </p:pic>
      <p:pic>
        <p:nvPicPr>
          <p:cNvPr id="1026" name="Picture 2" descr="https://www.commondreams.org/sites/default/files/users/user20/green_new_deal_2.jpg">
            <a:extLst>
              <a:ext uri="{FF2B5EF4-FFF2-40B4-BE49-F238E27FC236}">
                <a16:creationId xmlns="" xmlns:a16="http://schemas.microsoft.com/office/drawing/2014/main" id="{D4427381-3E73-4729-AAE2-BE84C9E6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" y="2095500"/>
            <a:ext cx="9096375" cy="47625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2: Two linked crises: Climate &amp; inequity</a:t>
            </a: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8" name="Picture 6" descr="Image result for hurricane harvey">
            <a:extLst>
              <a:ext uri="{FF2B5EF4-FFF2-40B4-BE49-F238E27FC236}">
                <a16:creationId xmlns="" xmlns:a16="http://schemas.microsoft.com/office/drawing/2014/main" id="{3B9B7568-B464-4009-8534-09F0BD5ED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7"/>
          <a:stretch/>
        </p:blipFill>
        <p:spPr bwMode="auto">
          <a:xfrm>
            <a:off x="0" y="584200"/>
            <a:ext cx="9144000" cy="6273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1: One big deal</a:t>
            </a: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2050" name="Picture 2" descr="http://media.oregonlive.com/clackamascounty_impact/photo/portland-milwaukie-light-rail-2013jpg-b0b47c68e47aaf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b="4499"/>
          <a:stretch/>
        </p:blipFill>
        <p:spPr bwMode="auto">
          <a:xfrm>
            <a:off x="4572000" y="3622676"/>
            <a:ext cx="4572000" cy="32353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americanprogress.org/wp-content/uploads/2010/05/07090000/seamact_onpa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r="25953"/>
          <a:stretch/>
        </p:blipFill>
        <p:spPr bwMode="auto">
          <a:xfrm>
            <a:off x="0" y="584199"/>
            <a:ext cx="4572000" cy="317468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1.staticflickr.com/9/8518/8404847495_1445f1099c_b.jpg">
            <a:extLst>
              <a:ext uri="{FF2B5EF4-FFF2-40B4-BE49-F238E27FC236}">
                <a16:creationId xmlns="" xmlns:a16="http://schemas.microsoft.com/office/drawing/2014/main" id="{5929C0E8-F68D-4F3D-81A2-9EE1BADE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512"/>
            <a:ext cx="4572000" cy="30494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lanting trees worker forest">
            <a:extLst>
              <a:ext uri="{FF2B5EF4-FFF2-40B4-BE49-F238E27FC236}">
                <a16:creationId xmlns="" xmlns:a16="http://schemas.microsoft.com/office/drawing/2014/main" id="{E11359E8-DD9B-4186-BDA9-B347FC9D3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10041" r="16712" b="14298"/>
          <a:stretch/>
        </p:blipFill>
        <p:spPr bwMode="auto">
          <a:xfrm>
            <a:off x="4572000" y="574676"/>
            <a:ext cx="4572000" cy="31842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GND resolution: Goals</a:t>
            </a: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406975-7727-44B6-A7EE-23DCB5525AB9}"/>
              </a:ext>
            </a:extLst>
          </p:cNvPr>
          <p:cNvSpPr txBox="1"/>
          <p:nvPr/>
        </p:nvSpPr>
        <p:spPr>
          <a:xfrm>
            <a:off x="533400" y="10668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Climate/pollution: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dirty="0"/>
              <a:t>--“net-zero greenhouse gas emissions” </a:t>
            </a:r>
            <a:br>
              <a:rPr lang="en-US" dirty="0"/>
            </a:br>
            <a:r>
              <a:rPr lang="en-US" dirty="0"/>
              <a:t>--“a fair and just transition for all communities and workers” </a:t>
            </a:r>
            <a:br>
              <a:rPr lang="en-US" dirty="0"/>
            </a:br>
            <a:r>
              <a:rPr lang="en-US" dirty="0"/>
              <a:t>--“clean air and water, climate and community resiliency, healthy food, access to nature, and a sustainable environment” for all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1200" dirty="0"/>
          </a:p>
          <a:p>
            <a:pPr marL="342900" indent="-342900">
              <a:buAutoNum type="arabicPeriod"/>
            </a:pPr>
            <a:r>
              <a:rPr lang="en-US" sz="2400" b="1" dirty="0"/>
              <a:t>Jobs: </a:t>
            </a:r>
            <a:br>
              <a:rPr lang="en-US" sz="2400" b="1" dirty="0"/>
            </a:br>
            <a:r>
              <a:rPr lang="en-US" dirty="0"/>
              <a:t>--“millions of good, high-wage jobs” </a:t>
            </a:r>
            <a:br>
              <a:rPr lang="en-US" dirty="0"/>
            </a:br>
            <a:r>
              <a:rPr lang="en-US" dirty="0"/>
              <a:t>--“prosperity and economic security for all”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1200" dirty="0"/>
          </a:p>
          <a:p>
            <a:pPr marL="342900" indent="-342900">
              <a:buAutoNum type="arabicPeriod"/>
            </a:pPr>
            <a:r>
              <a:rPr lang="en-US" sz="2400" b="1" dirty="0"/>
              <a:t>Equity: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dirty="0"/>
              <a:t>--“stopping current, preventing future, and repairing historic oppression of indigenous peoples, communities of color, migrant communities, deindustrialized communities, depopulated rural communities, the poor, low-income workers, women, the elderly, the unhoused, people with disabilities, and youth”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AAC46C4-124F-4D6D-A820-170603219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48" y="2400524"/>
            <a:ext cx="2546252" cy="249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Building alignment and momentum</a:t>
            </a: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1030" name="Picture 6" descr="https://www.sierraclub.org/sites/www.sierraclub.org/files/blog/nafta%20medium%20pic.jpg">
            <a:extLst>
              <a:ext uri="{FF2B5EF4-FFF2-40B4-BE49-F238E27FC236}">
                <a16:creationId xmlns="" xmlns:a16="http://schemas.microsoft.com/office/drawing/2014/main" id="{93B8F6D5-D4D7-4F80-A7E1-D356978AC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"/>
          <a:stretch/>
        </p:blipFill>
        <p:spPr bwMode="auto">
          <a:xfrm>
            <a:off x="0" y="584200"/>
            <a:ext cx="91440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B81BBE-362B-4D17-A803-3676F9C7920C}"/>
              </a:ext>
            </a:extLst>
          </p:cNvPr>
          <p:cNvSpPr txBox="1"/>
          <p:nvPr/>
        </p:nvSpPr>
        <p:spPr>
          <a:xfrm>
            <a:off x="381000" y="58746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Laying the groundwork for policy change: Compelling vision + press momentum + growing coalition + congressional support</a:t>
            </a:r>
          </a:p>
        </p:txBody>
      </p:sp>
    </p:spTree>
    <p:extLst>
      <p:ext uri="{BB962C8B-B14F-4D97-AF65-F5344CB8AC3E}">
        <p14:creationId xmlns:p14="http://schemas.microsoft.com/office/powerpoint/2010/main" val="25167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Inclusive process </a:t>
            </a: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Wingdings" panose="05000000000000000000" pitchFamily="2" charset="2"/>
              </a:rPr>
              <a:t> Inclusive economy</a:t>
            </a:r>
            <a:endParaRPr lang="en-US" sz="32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5" name="Picture 4" descr="http://atlantaprogressivenews.com/wp-content/uploads/2015/09/new-orlea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9166860" cy="6273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GND policy ideas</a:t>
            </a: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14" name="Picture 2" descr="http://media.oregonlive.com/clackamascounty_impact/photo/portland-milwaukie-light-rail-2013jpg-b0b47c68e47aaf60.jpg">
            <a:extLst>
              <a:ext uri="{FF2B5EF4-FFF2-40B4-BE49-F238E27FC236}">
                <a16:creationId xmlns="" xmlns:a16="http://schemas.microsoft.com/office/drawing/2014/main" id="{9304A5CD-B848-47B2-BE4F-C964BA1C4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4" t="4021" b="4499"/>
          <a:stretch/>
        </p:blipFill>
        <p:spPr bwMode="auto">
          <a:xfrm>
            <a:off x="4572000" y="3758882"/>
            <a:ext cx="4572000" cy="30991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cdn.americanprogress.org/wp-content/uploads/2010/05/07090000/seamact_onpage.jpg">
            <a:extLst>
              <a:ext uri="{FF2B5EF4-FFF2-40B4-BE49-F238E27FC236}">
                <a16:creationId xmlns="" xmlns:a16="http://schemas.microsoft.com/office/drawing/2014/main" id="{2F2C16C9-AF2C-47F8-82F3-91A129F6E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r="25953"/>
          <a:stretch/>
        </p:blipFill>
        <p:spPr bwMode="auto">
          <a:xfrm>
            <a:off x="0" y="584199"/>
            <a:ext cx="4572000" cy="3174683"/>
          </a:xfrm>
          <a:prstGeom prst="rect">
            <a:avLst/>
          </a:prstGeom>
          <a:solidFill>
            <a:schemeClr val="bg1">
              <a:alpha val="33000"/>
            </a:schemeClr>
          </a:solidFill>
          <a:ln w="38100">
            <a:solidFill>
              <a:schemeClr val="tx1"/>
            </a:solidFill>
          </a:ln>
          <a:extLst/>
        </p:spPr>
      </p:pic>
      <p:pic>
        <p:nvPicPr>
          <p:cNvPr id="16" name="Picture 4" descr="https://c1.staticflickr.com/9/8518/8404847495_1445f1099c_b.jpg">
            <a:extLst>
              <a:ext uri="{FF2B5EF4-FFF2-40B4-BE49-F238E27FC236}">
                <a16:creationId xmlns="" xmlns:a16="http://schemas.microsoft.com/office/drawing/2014/main" id="{43940DFB-4CB3-4848-AF91-6019BCEB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512"/>
            <a:ext cx="4572000" cy="30494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planting trees worker forest">
            <a:extLst>
              <a:ext uri="{FF2B5EF4-FFF2-40B4-BE49-F238E27FC236}">
                <a16:creationId xmlns="" xmlns:a16="http://schemas.microsoft.com/office/drawing/2014/main" id="{77CC6A7D-D1C3-4188-97A8-A4DD39F1D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10041" r="16712" b="14298"/>
          <a:stretch/>
        </p:blipFill>
        <p:spPr bwMode="auto">
          <a:xfrm>
            <a:off x="4572000" y="574676"/>
            <a:ext cx="4572000" cy="318420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481CE5-2C1D-48D0-9673-415D661E03E0}"/>
              </a:ext>
            </a:extLst>
          </p:cNvPr>
          <p:cNvSpPr txBox="1"/>
          <p:nvPr/>
        </p:nvSpPr>
        <p:spPr>
          <a:xfrm>
            <a:off x="745439" y="1659285"/>
            <a:ext cx="7653121" cy="353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100% clean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Infrastructure</a:t>
            </a:r>
            <a:r>
              <a:rPr lang="en-US" sz="2800" dirty="0"/>
              <a:t> </a:t>
            </a:r>
            <a:r>
              <a:rPr lang="en-US" sz="2800" b="1" dirty="0"/>
              <a:t>renewal</a:t>
            </a:r>
            <a:r>
              <a:rPr lang="en-US" sz="28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Reduce climate impacts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Ensure clean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Expand clean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Weatherize all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Massive growth in </a:t>
            </a:r>
            <a:r>
              <a:rPr lang="en-US" sz="2800" b="1" dirty="0"/>
              <a:t>clean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Restore ecosystems</a:t>
            </a:r>
            <a:r>
              <a:rPr lang="en-US" sz="2800" dirty="0"/>
              <a:t> and clean up hazardous waste</a:t>
            </a:r>
          </a:p>
        </p:txBody>
      </p:sp>
    </p:spTree>
    <p:extLst>
      <p:ext uri="{BB962C8B-B14F-4D97-AF65-F5344CB8AC3E}">
        <p14:creationId xmlns:p14="http://schemas.microsoft.com/office/powerpoint/2010/main" val="34528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7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  <a:gradFill>
            <a:gsLst>
              <a:gs pos="0">
                <a:srgbClr val="262626"/>
              </a:gs>
              <a:gs pos="50000">
                <a:srgbClr val="3F3F3F"/>
              </a:gs>
              <a:gs pos="100000">
                <a:srgbClr val="606060"/>
              </a:gs>
            </a:gsLst>
            <a:lin ang="5400000" scaled="0"/>
          </a:gradFill>
          <a:ln>
            <a:noFill/>
          </a:ln>
        </p:spPr>
        <p:txBody>
          <a:bodyPr lIns="2743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Calibri" panose="020F0502020204030204"/>
              <a:buNone/>
            </a:pPr>
            <a:r>
              <a:rPr lang="en-US" sz="32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Infrastructure renewal</a:t>
            </a:r>
          </a:p>
        </p:txBody>
      </p:sp>
      <p:pic>
        <p:nvPicPr>
          <p:cNvPr id="7" name="Picture 3" descr="C:\Users\Usuaria\Google Drive\SC-Logo-PNG (1)\SC Logo PNG\SC Logo_Horiz Web White.png">
            <a:extLst>
              <a:ext uri="{FF2B5EF4-FFF2-40B4-BE49-F238E27FC236}">
                <a16:creationId xmlns="" xmlns:a16="http://schemas.microsoft.com/office/drawing/2014/main" id="{6BBDE97B-67FE-4B2B-B91B-C71C26E6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50492"/>
            <a:ext cx="1090994" cy="406708"/>
          </a:xfrm>
          <a:prstGeom prst="rect">
            <a:avLst/>
          </a:prstGeom>
          <a:noFill/>
        </p:spPr>
      </p:pic>
      <p:pic>
        <p:nvPicPr>
          <p:cNvPr id="7172" name="Picture 4" descr="https://www.oregonmetro.gov/sites/default/files/styles/content/public/2014/04/07/woman_construction_light_rail.jpg?itok=6H9Fit-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"/>
          <a:stretch/>
        </p:blipFill>
        <p:spPr bwMode="auto">
          <a:xfrm>
            <a:off x="5939" y="584199"/>
            <a:ext cx="4032661" cy="337459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edia.nola.com/business_impact/photo/charles-cutno-solar-panelsjpg-943789d4091fa51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"/>
          <a:stretch>
            <a:fillRect/>
          </a:stretch>
        </p:blipFill>
        <p:spPr bwMode="auto">
          <a:xfrm>
            <a:off x="4038600" y="584200"/>
            <a:ext cx="5105400" cy="34963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harlotteagenda-charlotteagenda.netdna-ssl.com/wp-content/uploads/2016/08/charlotte-light-rai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b="8452"/>
          <a:stretch/>
        </p:blipFill>
        <p:spPr bwMode="auto">
          <a:xfrm>
            <a:off x="4038600" y="3955237"/>
            <a:ext cx="5105400" cy="29027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0" r="22041"/>
          <a:stretch/>
        </p:blipFill>
        <p:spPr bwMode="auto">
          <a:xfrm>
            <a:off x="0" y="3958791"/>
            <a:ext cx="4038600" cy="28992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23339</TotalTime>
  <Words>483</Words>
  <Application>Microsoft Office PowerPoint</Application>
  <PresentationFormat>On-screen Show (4:3)</PresentationFormat>
  <Paragraphs>97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Sierra Club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Beachy</dc:creator>
  <cp:lastModifiedBy>Mike Rende</cp:lastModifiedBy>
  <cp:revision>44</cp:revision>
  <cp:lastPrinted>2019-08-19T20:53:49Z</cp:lastPrinted>
  <dcterms:created xsi:type="dcterms:W3CDTF">2018-12-04T16:28:24Z</dcterms:created>
  <dcterms:modified xsi:type="dcterms:W3CDTF">2019-09-26T14:33:44Z</dcterms:modified>
</cp:coreProperties>
</file>